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9"/>
  </p:notesMasterIdLst>
  <p:sldIdLst>
    <p:sldId id="300" r:id="rId5"/>
    <p:sldId id="302" r:id="rId6"/>
    <p:sldId id="304" r:id="rId7"/>
    <p:sldId id="326" r:id="rId8"/>
    <p:sldId id="327" r:id="rId9"/>
    <p:sldId id="315" r:id="rId10"/>
    <p:sldId id="338" r:id="rId11"/>
    <p:sldId id="316" r:id="rId12"/>
    <p:sldId id="339" r:id="rId13"/>
    <p:sldId id="313" r:id="rId14"/>
    <p:sldId id="329" r:id="rId15"/>
    <p:sldId id="330" r:id="rId16"/>
    <p:sldId id="331" r:id="rId17"/>
    <p:sldId id="333" r:id="rId18"/>
    <p:sldId id="334" r:id="rId19"/>
    <p:sldId id="319" r:id="rId20"/>
    <p:sldId id="320" r:id="rId21"/>
    <p:sldId id="324" r:id="rId22"/>
    <p:sldId id="321" r:id="rId23"/>
    <p:sldId id="322" r:id="rId24"/>
    <p:sldId id="335" r:id="rId25"/>
    <p:sldId id="336" r:id="rId26"/>
    <p:sldId id="305" r:id="rId27"/>
    <p:sldId id="303" r:id="rId28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BE5D6"/>
    <a:srgbClr val="FF3300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96224" autoAdjust="0"/>
  </p:normalViewPr>
  <p:slideViewPr>
    <p:cSldViewPr snapToGrid="0" showGuides="1">
      <p:cViewPr>
        <p:scale>
          <a:sx n="75" d="100"/>
          <a:sy n="75" d="100"/>
        </p:scale>
        <p:origin x="1018" y="240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718985" y="1923482"/>
            <a:ext cx="5403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현황 중간 보고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2024. 09. 30.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라인스캔 카메라 이미지를 활용한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Auto-Encoder-based PCB Defect Detection </a:t>
            </a: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Using Line Scan Camera Images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3649" y="2822401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시스템 구성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085F-0747-0BC2-9F40-7C38242A9AF1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(Printed Circuit Board)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E59E-1C32-F2AF-1BDC-3770D3D0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42" y="1391883"/>
            <a:ext cx="1122747" cy="1107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EE4452-CC1C-5EDF-E583-15544BFD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827" y="3991404"/>
            <a:ext cx="5680200" cy="3224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00771" y="3248977"/>
            <a:ext cx="4717709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라인스캔 카메라를 활용한 이미지 촬영</a:t>
            </a:r>
            <a:endParaRPr lang="en-US" altLang="ko-KR" dirty="0"/>
          </a:p>
          <a:p>
            <a:pPr lvl="1"/>
            <a:r>
              <a:rPr lang="ko-KR" altLang="en-US" dirty="0"/>
              <a:t>해상도</a:t>
            </a:r>
            <a:r>
              <a:rPr lang="en-US" altLang="ko-KR" dirty="0"/>
              <a:t>: 7K(</a:t>
            </a:r>
            <a:r>
              <a:rPr lang="ko-KR" altLang="en-US" dirty="0"/>
              <a:t>세로</a:t>
            </a:r>
            <a:r>
              <a:rPr lang="en-US" altLang="ko-KR" dirty="0"/>
              <a:t>) X 1 line(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촬영 후 약 </a:t>
            </a:r>
            <a:r>
              <a:rPr lang="en-US" altLang="ko-KR" dirty="0"/>
              <a:t>8K)</a:t>
            </a:r>
          </a:p>
          <a:p>
            <a:pPr lvl="1"/>
            <a:r>
              <a:rPr lang="ko-KR" altLang="en-US" dirty="0"/>
              <a:t>컨베이어벨트 구조물 위에서 이동하는 물체를 인식하여 촬영 </a:t>
            </a:r>
            <a:endParaRPr lang="en-US" altLang="ko-KR" dirty="0"/>
          </a:p>
          <a:p>
            <a:pPr lvl="1"/>
            <a:r>
              <a:rPr lang="ko-KR" altLang="en-US" dirty="0"/>
              <a:t>촬영 타이밍을 맞추기 위해</a:t>
            </a:r>
            <a:r>
              <a:rPr lang="en-US" altLang="ko-KR" dirty="0"/>
              <a:t>, </a:t>
            </a:r>
            <a:r>
              <a:rPr lang="ko-KR" altLang="en-US" dirty="0" err="1"/>
              <a:t>웹캠으로</a:t>
            </a:r>
            <a:r>
              <a:rPr lang="ko-KR" altLang="en-US" dirty="0"/>
              <a:t> 진입 시점을 감지하여 트리거를 발생</a:t>
            </a:r>
            <a:endParaRPr lang="en-US" altLang="ko-KR" dirty="0"/>
          </a:p>
          <a:p>
            <a:pPr lvl="1"/>
            <a:r>
              <a:rPr lang="ko-KR" altLang="en-US" dirty="0"/>
              <a:t>적절한 촬영 속도를 맞추기 위해</a:t>
            </a:r>
            <a:r>
              <a:rPr lang="en-US" altLang="ko-KR" dirty="0"/>
              <a:t>, </a:t>
            </a:r>
            <a:r>
              <a:rPr lang="ko-KR" altLang="en-US" dirty="0"/>
              <a:t>이동 속도를 감안하여 </a:t>
            </a:r>
            <a:r>
              <a:rPr lang="en-US" altLang="ko-KR" dirty="0"/>
              <a:t>Fine Tunning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ko-KR" altLang="en-US" dirty="0"/>
              <a:t>획득한 이미지들을 균일한 각도 및 방향으로 정렬하는 </a:t>
            </a:r>
            <a:r>
              <a:rPr lang="ko-KR" altLang="en-US" dirty="0" err="1"/>
              <a:t>전처리</a:t>
            </a:r>
            <a:r>
              <a:rPr lang="ko-KR" altLang="en-US" dirty="0"/>
              <a:t> 방법 연구</a:t>
            </a:r>
            <a:endParaRPr lang="en-US" altLang="ko-KR" dirty="0"/>
          </a:p>
          <a:p>
            <a:r>
              <a:rPr lang="ko-KR" altLang="en-US" dirty="0"/>
              <a:t>전처리가 완료된 이미지에 대한 불량 검출 모델 구축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3F053-6808-DF35-4BB1-85B09B97D729}"/>
              </a:ext>
            </a:extLst>
          </p:cNvPr>
          <p:cNvSpPr txBox="1"/>
          <p:nvPr/>
        </p:nvSpPr>
        <p:spPr>
          <a:xfrm>
            <a:off x="4998872" y="2499825"/>
            <a:ext cx="1672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재료로 활용한 </a:t>
            </a:r>
            <a:r>
              <a:rPr lang="en-US" altLang="ko-KR" sz="1000" dirty="0"/>
              <a:t>PCB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FB14D-B8D6-3124-E42B-2584F5414065}"/>
              </a:ext>
            </a:extLst>
          </p:cNvPr>
          <p:cNvSpPr/>
          <p:nvPr/>
        </p:nvSpPr>
        <p:spPr>
          <a:xfrm>
            <a:off x="7345680" y="3960924"/>
            <a:ext cx="1036320" cy="743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C92A8-67CD-D3EB-2652-4B9433907B75}"/>
              </a:ext>
            </a:extLst>
          </p:cNvPr>
          <p:cNvSpPr/>
          <p:nvPr/>
        </p:nvSpPr>
        <p:spPr>
          <a:xfrm>
            <a:off x="9168623" y="4680106"/>
            <a:ext cx="910593" cy="653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F7D9DB4-65BA-C913-60E2-27F7CA2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21" y="1399464"/>
            <a:ext cx="3696580" cy="2037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F5F64C-6BCD-91A1-3C1B-AAAF7B83D929}"/>
              </a:ext>
            </a:extLst>
          </p:cNvPr>
          <p:cNvSpPr txBox="1"/>
          <p:nvPr/>
        </p:nvSpPr>
        <p:spPr>
          <a:xfrm>
            <a:off x="7045691" y="3436714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카메라를 설치한 실험 장치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94DBE-EFFA-B2BB-5F25-B9F234FD2674}"/>
              </a:ext>
            </a:extLst>
          </p:cNvPr>
          <p:cNvSpPr txBox="1"/>
          <p:nvPr/>
        </p:nvSpPr>
        <p:spPr>
          <a:xfrm>
            <a:off x="6009572" y="7161714"/>
            <a:ext cx="370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카메라를 활용한 불량 검출 시스템의 전체 구성도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28FA37-3137-E50D-462C-D6DF0116841A}"/>
              </a:ext>
            </a:extLst>
          </p:cNvPr>
          <p:cNvGrpSpPr/>
          <p:nvPr/>
        </p:nvGrpSpPr>
        <p:grpSpPr>
          <a:xfrm>
            <a:off x="430306" y="1449098"/>
            <a:ext cx="6532468" cy="381458"/>
            <a:chOff x="430306" y="1408458"/>
            <a:chExt cx="6532468" cy="381458"/>
          </a:xfrm>
        </p:grpSpPr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A749C74-E4C0-11EA-EA66-F2D002D0FA77}"/>
                </a:ext>
              </a:extLst>
            </p:cNvPr>
            <p:cNvSpPr txBox="1"/>
            <p:nvPr/>
          </p:nvSpPr>
          <p:spPr>
            <a:xfrm>
              <a:off x="1304364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스마트폰을 활용한 이미지 데이터 획득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 평가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818C1F3-041A-1A66-7DAB-0AFA9B61A3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9" name="사각형: 둥근 위쪽 모서리 24">
                <a:extLst>
                  <a:ext uri="{FF2B5EF4-FFF2-40B4-BE49-F238E27FC236}">
                    <a16:creationId xmlns:a16="http://schemas.microsoft.com/office/drawing/2014/main" id="{5E445B7A-1EAE-3690-1CFB-3F8BC9F1736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1DF04-9F09-4360-D967-3090100AC9A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E1A4D4E-B09F-428F-47FE-1112551EC1DD}"/>
              </a:ext>
            </a:extLst>
          </p:cNvPr>
          <p:cNvSpPr txBox="1"/>
          <p:nvPr/>
        </p:nvSpPr>
        <p:spPr>
          <a:xfrm>
            <a:off x="897429" y="1875674"/>
            <a:ext cx="941497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카메라를 활용하여 이미지를 획득 하기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촬영 조건 튜닝에 많은 시간이 소요되어 진행이 지체됨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스마트폰으로 이미지 데이터를 획득하고 모델의 성능을 확인해보는 선행 평가를 수행하여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 라인 스캔 카메라를 통해 획득한 이미지의 결과와 비교해보고자 하였음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최대한 같은 촬영 조건을 유지할 수 있도록 삼각대로 스마트폰의 위치를 고정하고 시료를 </a:t>
            </a:r>
            <a:r>
              <a:rPr lang="en-US" altLang="ko-KR" sz="1400" dirty="0">
                <a:latin typeface="+mn-ea"/>
              </a:rPr>
              <a:t>A4</a:t>
            </a:r>
            <a:r>
              <a:rPr lang="ko-KR" altLang="en-US" sz="1400" dirty="0">
                <a:latin typeface="+mn-ea"/>
              </a:rPr>
              <a:t>용지 위에 한 개씩 올려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위치에서 촬영하도록 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구성됨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모두 같은 크기와 방향의 이미지로 정렬함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C1EA2F83-94CA-DCC8-86AF-FCD7118F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51" y="4011946"/>
            <a:ext cx="5514623" cy="31919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B86A20-DF25-C2B6-77CB-90A5A430BC67}"/>
              </a:ext>
            </a:extLst>
          </p:cNvPr>
          <p:cNvSpPr txBox="1"/>
          <p:nvPr/>
        </p:nvSpPr>
        <p:spPr>
          <a:xfrm>
            <a:off x="2382350" y="724439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2B319D01-EAAC-6AAD-19E7-CEF39B1F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2" y="4402890"/>
            <a:ext cx="1441452" cy="145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7A4262D4-7464-0C81-02E1-A8B05DFF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94" y="5213855"/>
            <a:ext cx="1523522" cy="15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46716-954C-3B28-C280-99F4D19106F9}"/>
              </a:ext>
            </a:extLst>
          </p:cNvPr>
          <p:cNvSpPr txBox="1"/>
          <p:nvPr/>
        </p:nvSpPr>
        <p:spPr>
          <a:xfrm>
            <a:off x="7045590" y="675180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09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7291" y="1484440"/>
            <a:ext cx="6532469" cy="381458"/>
            <a:chOff x="430306" y="1408458"/>
            <a:chExt cx="653246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65841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 스캔 카메라를 활용한 이미지 데이터 획득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11B4F7-F082-222C-5598-9D6D5AD156D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E0251-BEFE-3F2A-7203-E15734372501}"/>
              </a:ext>
            </a:extLst>
          </p:cNvPr>
          <p:cNvSpPr txBox="1"/>
          <p:nvPr/>
        </p:nvSpPr>
        <p:spPr>
          <a:xfrm>
            <a:off x="909756" y="1869493"/>
            <a:ext cx="941497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 스캔 카메라로 촬영할 수 있는 환경을 구성하고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촬영을 진행함 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선행 평가와 동일하게 총</a:t>
            </a:r>
            <a:r>
              <a:rPr lang="en-US" altLang="ko-KR" sz="1400" dirty="0">
                <a:latin typeface="+mn-ea"/>
              </a:rPr>
              <a:t> 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촬영함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훈련용 </a:t>
            </a:r>
            <a:r>
              <a:rPr lang="en-US" altLang="ko-KR" sz="1400" dirty="0">
                <a:latin typeface="+mn-ea"/>
              </a:rPr>
              <a:t>PCB 30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평가용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양품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해당 이미지들은 아래와 같이 모두 균일하게 촬영되지 않았기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방향과 각도를 유지하도록 포토샵으로 전처리를 진행함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크기</a:t>
            </a:r>
            <a:r>
              <a:rPr lang="en-US" altLang="ko-KR" sz="1400" dirty="0">
                <a:latin typeface="+mn-ea"/>
              </a:rPr>
              <a:t>: 1024X1024)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374FD-A58D-7E81-6967-119DC73A9535}"/>
              </a:ext>
            </a:extLst>
          </p:cNvPr>
          <p:cNvSpPr txBox="1"/>
          <p:nvPr/>
        </p:nvSpPr>
        <p:spPr>
          <a:xfrm>
            <a:off x="2031448" y="6766031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촬영을 완료하여 같은 크기로 저장한 양품 </a:t>
            </a:r>
            <a:r>
              <a:rPr lang="en-US" altLang="ko-KR" sz="1000" dirty="0"/>
              <a:t>PCB </a:t>
            </a:r>
            <a:r>
              <a:rPr lang="ko-KR" altLang="en-US" sz="1000" dirty="0"/>
              <a:t>사진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FF042-4C00-2C68-E50D-EAD70C52FF0C}"/>
              </a:ext>
            </a:extLst>
          </p:cNvPr>
          <p:cNvSpPr txBox="1"/>
          <p:nvPr/>
        </p:nvSpPr>
        <p:spPr>
          <a:xfrm>
            <a:off x="6837253" y="655310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임의로 만든 불량 </a:t>
            </a:r>
            <a:r>
              <a:rPr lang="en-US" altLang="ko-KR" sz="1000" dirty="0"/>
              <a:t>PCB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모습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4415014D-9BDD-B683-4E79-6102F18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05"/>
          <a:stretch>
            <a:fillRect/>
          </a:stretch>
        </p:blipFill>
        <p:spPr>
          <a:xfrm>
            <a:off x="6685795" y="2876733"/>
            <a:ext cx="3726561" cy="1081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2B48CB-5D3C-8286-7EBB-5502DEB5FFC2}"/>
              </a:ext>
            </a:extLst>
          </p:cNvPr>
          <p:cNvSpPr txBox="1"/>
          <p:nvPr/>
        </p:nvSpPr>
        <p:spPr>
          <a:xfrm>
            <a:off x="6675634" y="3949163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[(</a:t>
            </a:r>
            <a:r>
              <a:rPr lang="ko-KR" altLang="en-US" sz="1000" dirty="0"/>
              <a:t>전처리 작업 전</a:t>
            </a:r>
            <a:r>
              <a:rPr lang="en-US" altLang="ko-KR" sz="1000" dirty="0"/>
              <a:t>) </a:t>
            </a:r>
            <a:r>
              <a:rPr lang="ko-KR" altLang="en-US" sz="1000" dirty="0"/>
              <a:t>라인스캔 카메라를 통해 촬영된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BE625AFC-64B3-506E-5DD3-B205C02D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4" y="3368602"/>
            <a:ext cx="5350243" cy="3336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5C5EF770-5BC9-2594-8E32-4B0CA76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365" y="5184403"/>
            <a:ext cx="1343305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3FA52803-55CF-0113-519F-23A5400F0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159" y="4453973"/>
            <a:ext cx="1330521" cy="134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57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Neural Network (CNN)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237340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이미지를 분석하기 위해 패턴을 찾는데 유용한 알고리즘으로</a:t>
            </a:r>
            <a:r>
              <a:rPr lang="en-US" altLang="ko-KR" dirty="0"/>
              <a:t>, </a:t>
            </a:r>
            <a:r>
              <a:rPr lang="ko-KR" altLang="en-US" dirty="0"/>
              <a:t>데이터에서 이미지를 직접 학습하고 패턴을 사용해 이미지를 분류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39552D0C-7892-A5E3-F626-6E7DAB0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6" y="2456679"/>
            <a:ext cx="7273928" cy="1367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_x1087094960">
            <a:extLst>
              <a:ext uri="{FF2B5EF4-FFF2-40B4-BE49-F238E27FC236}">
                <a16:creationId xmlns:a16="http://schemas.microsoft.com/office/drawing/2014/main" id="{0FA8998B-7AE2-EFBB-6661-ED292C6E8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b="10160"/>
          <a:stretch/>
        </p:blipFill>
        <p:spPr bwMode="auto">
          <a:xfrm>
            <a:off x="1845553" y="4133530"/>
            <a:ext cx="7341092" cy="282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Auto-Encoder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628331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라벨이 없는 훈련 데이터를 사용하며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  <a:r>
              <a:rPr lang="ko-KR" altLang="en-US" dirty="0"/>
              <a:t> 입력 데이터의 표현을 효율적으로 학습할 수 있는 인공신경으로</a:t>
            </a:r>
            <a:r>
              <a:rPr lang="en-US" altLang="ko-KR" dirty="0"/>
              <a:t>, input </a:t>
            </a:r>
            <a:r>
              <a:rPr lang="ko-KR" altLang="en-US" dirty="0"/>
              <a:t>레이어</a:t>
            </a:r>
            <a:r>
              <a:rPr lang="en-US" altLang="ko-KR" dirty="0"/>
              <a:t>, hidden </a:t>
            </a:r>
            <a:r>
              <a:rPr lang="ko-KR" altLang="en-US" dirty="0"/>
              <a:t>레이어</a:t>
            </a:r>
            <a:r>
              <a:rPr lang="en-US" altLang="ko-KR" dirty="0"/>
              <a:t>, output </a:t>
            </a:r>
            <a:r>
              <a:rPr lang="ko-KR" altLang="en-US" dirty="0"/>
              <a:t>레이어로 구성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Input </a:t>
            </a:r>
            <a:r>
              <a:rPr lang="ko-KR" altLang="en-US" dirty="0"/>
              <a:t>유닛보다 훨씬 낮은 차원의 </a:t>
            </a:r>
            <a:r>
              <a:rPr lang="en-US" altLang="ko-KR" dirty="0"/>
              <a:t>hidden </a:t>
            </a:r>
            <a:r>
              <a:rPr lang="ko-KR" altLang="en-US" dirty="0"/>
              <a:t>유닛을 가지므로 주로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목적으로 사용</a:t>
            </a:r>
            <a:endParaRPr lang="en-US" altLang="ko-KR" dirty="0"/>
          </a:p>
          <a:p>
            <a:r>
              <a:rPr lang="ko-KR" altLang="en-US" dirty="0"/>
              <a:t>다양한 응용 분야를 갖고 있는데 그 중 하나가 이상 탐지</a:t>
            </a:r>
            <a:r>
              <a:rPr lang="en-US" altLang="ko-KR" dirty="0"/>
              <a:t>(anomaly detection) </a:t>
            </a:r>
            <a:r>
              <a:rPr lang="ko-KR" altLang="en-US" dirty="0"/>
              <a:t>분야이며</a:t>
            </a:r>
            <a:r>
              <a:rPr lang="en-US" altLang="ko-KR" dirty="0"/>
              <a:t>, </a:t>
            </a:r>
            <a:r>
              <a:rPr lang="ko-KR" altLang="en-US" dirty="0"/>
              <a:t>또한 강력한 </a:t>
            </a:r>
            <a:r>
              <a:rPr lang="en-US" altLang="ko-KR" dirty="0"/>
              <a:t>feature extractor</a:t>
            </a:r>
            <a:r>
              <a:rPr lang="ko-KR" altLang="en-US" dirty="0"/>
              <a:t>로 작동하기 때문에 비지도 사전훈련에 사용될 수 있고</a:t>
            </a:r>
            <a:r>
              <a:rPr lang="en-US" altLang="ko-KR" dirty="0"/>
              <a:t>, </a:t>
            </a:r>
            <a:r>
              <a:rPr lang="ko-KR" altLang="en-US" dirty="0"/>
              <a:t>훈련 데이터와 매우 비슷한 새로운 데이터를 생성하는 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로서 사용될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56C9B042-9FFC-B8E9-F41A-95514600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0" y="3857062"/>
            <a:ext cx="6469332" cy="30138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776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243445" cy="381458"/>
            <a:chOff x="430306" y="1408458"/>
            <a:chExt cx="524344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Skip-Connection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425131" cy="1188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en-US" altLang="ko-KR" dirty="0"/>
              <a:t>Convolution </a:t>
            </a:r>
            <a:r>
              <a:rPr lang="ko-KR" altLang="en-US" dirty="0"/>
              <a:t>연산을 진행하면서</a:t>
            </a:r>
            <a:r>
              <a:rPr lang="en-US" altLang="ko-KR" dirty="0"/>
              <a:t>, </a:t>
            </a:r>
            <a:r>
              <a:rPr lang="ko-KR" altLang="en-US" dirty="0"/>
              <a:t>인코딩 되는 과정의 정보들을 기억했다가</a:t>
            </a:r>
            <a:r>
              <a:rPr lang="en-US" altLang="ko-KR" dirty="0"/>
              <a:t> </a:t>
            </a:r>
            <a:r>
              <a:rPr lang="ko-KR" altLang="en-US" dirty="0"/>
              <a:t>디코딩을 하는 과정에 같이 소스로 추가해주는 것으로</a:t>
            </a:r>
            <a:r>
              <a:rPr lang="en-US" altLang="ko-KR" dirty="0"/>
              <a:t>, </a:t>
            </a:r>
            <a:r>
              <a:rPr lang="ko-KR" altLang="en-US" dirty="0"/>
              <a:t>차원이 축소되면서 손실되는 정보들을 복원 시에 보완할 수 있도록 지원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이전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Layer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의 정보를 직접적으로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Direct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하게 이용하기 위해 이전 층의 </a:t>
            </a:r>
            <a:r>
              <a:rPr lang="ko-KR" altLang="en-US" i="0" dirty="0">
                <a:effectLst/>
                <a:latin typeface="NanumSquareNeo"/>
              </a:rPr>
              <a:t>입력</a:t>
            </a:r>
            <a:r>
              <a:rPr lang="en-US" altLang="ko-KR" i="0" dirty="0">
                <a:effectLst/>
                <a:latin typeface="NanumSquareNeo"/>
              </a:rPr>
              <a:t>(</a:t>
            </a:r>
            <a:r>
              <a:rPr lang="ko-KR" altLang="en-US" i="0" dirty="0">
                <a:effectLst/>
                <a:latin typeface="NanumSquareNeo"/>
              </a:rPr>
              <a:t>정보</a:t>
            </a:r>
            <a:r>
              <a:rPr lang="en-US" altLang="ko-KR" i="0" dirty="0">
                <a:effectLst/>
                <a:latin typeface="NanumSquareNeo"/>
              </a:rPr>
              <a:t>)</a:t>
            </a:r>
            <a:r>
              <a:rPr lang="ko-KR" altLang="en-US" i="0" dirty="0">
                <a:effectLst/>
                <a:latin typeface="NanumSquareNeo"/>
              </a:rPr>
              <a:t>를 연결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한다는 개념으로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, 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학습 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Backpropagation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에서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기울기에 대한 대체 경로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"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제공함으로써 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NanumSquareNeo"/>
              </a:rPr>
              <a:t>Vanishing Gradient</a:t>
            </a:r>
            <a:r>
              <a:rPr lang="ko-KR" altLang="en-US" b="0" i="0" dirty="0">
                <a:solidFill>
                  <a:srgbClr val="030303"/>
                </a:solidFill>
                <a:effectLst/>
                <a:latin typeface="NanumSquareNeo"/>
              </a:rPr>
              <a:t>를 해결하는 방법으로도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pic>
        <p:nvPicPr>
          <p:cNvPr id="1028" name="Picture 4" descr="long-skip-connection">
            <a:extLst>
              <a:ext uri="{FF2B5EF4-FFF2-40B4-BE49-F238E27FC236}">
                <a16:creationId xmlns:a16="http://schemas.microsoft.com/office/drawing/2014/main" id="{9C93FA1D-0CC8-8004-E91A-3B49F65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10" y="3234030"/>
            <a:ext cx="6900368" cy="3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 모델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685555" y="1956317"/>
            <a:ext cx="553682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r>
              <a:rPr lang="ko-KR" altLang="en-US" dirty="0"/>
              <a:t>하나의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(Input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(512,512,3)</a:t>
            </a:r>
          </a:p>
          <a:p>
            <a:r>
              <a:rPr lang="en-US" altLang="ko-KR" dirty="0"/>
              <a:t>Same</a:t>
            </a:r>
            <a:r>
              <a:rPr lang="ko-KR" altLang="en-US" dirty="0"/>
              <a:t> 패딩 및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활성함수가 있는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Conv2D</a:t>
            </a:r>
            <a:r>
              <a:rPr lang="ko-KR" altLang="en-US" dirty="0"/>
              <a:t>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(Encoding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/ Decoding 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대해 각각 </a:t>
            </a:r>
            <a:r>
              <a:rPr lang="en-US" altLang="ko-KR" dirty="0"/>
              <a:t>32, 64, 128, 256, 512, 256,128, 64, 32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출력층까지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Conv2DTranspose</a:t>
            </a:r>
            <a:r>
              <a:rPr lang="ko-KR" altLang="en-US" dirty="0"/>
              <a:t>층으로 </a:t>
            </a:r>
            <a:r>
              <a:rPr lang="en-US" altLang="ko-KR" dirty="0"/>
              <a:t>Decoder </a:t>
            </a:r>
            <a:r>
              <a:rPr lang="ko-KR" altLang="en-US" dirty="0"/>
              <a:t>구성</a:t>
            </a:r>
          </a:p>
          <a:p>
            <a:r>
              <a:rPr lang="ko-KR" altLang="en-US" dirty="0"/>
              <a:t>기울기 소멸 문제</a:t>
            </a:r>
            <a:r>
              <a:rPr lang="en-US" altLang="ko-KR" dirty="0"/>
              <a:t>(VGP) </a:t>
            </a:r>
            <a:r>
              <a:rPr lang="ko-KR" altLang="en-US" dirty="0"/>
              <a:t>해결 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lvl="1"/>
            <a:r>
              <a:rPr lang="en-US" altLang="ko-KR" dirty="0"/>
              <a:t>Skip-connection </a:t>
            </a:r>
            <a:r>
              <a:rPr lang="ko-KR" altLang="en-US" dirty="0"/>
              <a:t>사용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최종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3 </a:t>
            </a:r>
            <a:r>
              <a:rPr lang="ko-KR" altLang="en-US" dirty="0"/>
              <a:t>채널</a:t>
            </a:r>
            <a:r>
              <a:rPr lang="en-US" altLang="ko-KR" dirty="0"/>
              <a:t>(RGB)</a:t>
            </a:r>
            <a:r>
              <a:rPr lang="ko-KR" altLang="en-US" dirty="0"/>
              <a:t>의 이미지를 생성</a:t>
            </a:r>
            <a:endParaRPr lang="en-US" altLang="ko-KR" dirty="0"/>
          </a:p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</a:p>
          <a:p>
            <a:pPr lvl="1"/>
            <a:r>
              <a:rPr lang="ko-KR" altLang="en-US" dirty="0"/>
              <a:t>손실 함수로는 평균 제곱 오차</a:t>
            </a:r>
            <a:r>
              <a:rPr lang="en-US" altLang="ko-KR" dirty="0"/>
              <a:t>(MSE)</a:t>
            </a:r>
            <a:r>
              <a:rPr lang="ko-KR" altLang="en-US" dirty="0"/>
              <a:t>를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8416B-5D71-3D45-77CE-6584C4F208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7683F7-E2FF-5D8A-4CBA-F7C1CAC297AD}"/>
              </a:ext>
            </a:extLst>
          </p:cNvPr>
          <p:cNvGrpSpPr/>
          <p:nvPr/>
        </p:nvGrpSpPr>
        <p:grpSpPr>
          <a:xfrm>
            <a:off x="6222381" y="1408458"/>
            <a:ext cx="3534953" cy="5945616"/>
            <a:chOff x="6953660" y="1131241"/>
            <a:chExt cx="2968625" cy="6100773"/>
          </a:xfrm>
        </p:grpSpPr>
        <p:pic>
          <p:nvPicPr>
            <p:cNvPr id="5" name="Picture 30">
              <a:extLst>
                <a:ext uri="{FF2B5EF4-FFF2-40B4-BE49-F238E27FC236}">
                  <a16:creationId xmlns:a16="http://schemas.microsoft.com/office/drawing/2014/main" id="{3163831A-4E22-05CD-FC81-60AE9CD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307"/>
            <a:stretch>
              <a:fillRect/>
            </a:stretch>
          </p:blipFill>
          <p:spPr>
            <a:xfrm>
              <a:off x="6953660" y="3000374"/>
              <a:ext cx="2968625" cy="42316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Picture 31">
              <a:extLst>
                <a:ext uri="{FF2B5EF4-FFF2-40B4-BE49-F238E27FC236}">
                  <a16:creationId xmlns:a16="http://schemas.microsoft.com/office/drawing/2014/main" id="{2D6A1224-68AA-B4C2-168E-7CBDE96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8519"/>
            <a:stretch>
              <a:fillRect/>
            </a:stretch>
          </p:blipFill>
          <p:spPr>
            <a:xfrm>
              <a:off x="6953661" y="1131241"/>
              <a:ext cx="2968624" cy="19114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698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하이퍼파라미터</a:t>
            </a:r>
            <a:r>
              <a:rPr lang="ko-KR" altLang="en-US" sz="1400" dirty="0">
                <a:latin typeface="+mn-ea"/>
              </a:rPr>
              <a:t> 설정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optimizer = Adam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 </a:t>
            </a:r>
            <a:r>
              <a:rPr lang="ko-KR" altLang="en-US" sz="1400" dirty="0">
                <a:latin typeface="+mn-ea"/>
              </a:rPr>
              <a:t>개수</a:t>
            </a:r>
            <a:r>
              <a:rPr lang="en-US" altLang="ko-KR" sz="1400" dirty="0">
                <a:latin typeface="+mn-ea"/>
              </a:rPr>
              <a:t>= 32~512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Kernel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(3,3)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Pooling Layer = Max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Padding =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20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loss function = MSE (Mean Square Error)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Google </a:t>
            </a:r>
            <a:r>
              <a:rPr lang="en-US" altLang="ko-KR" sz="1400" dirty="0" err="1">
                <a:latin typeface="+mn-ea"/>
              </a:rPr>
              <a:t>Colab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AI Framework (S/W)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Tensorflow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Keras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77931" y="1535240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성능평가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45054" y="1961816"/>
            <a:ext cx="9139575" cy="436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모델 구축이 완성된 단계가 아니며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훈련 데이터 및 평가 데이터가 확보되지 않았으므로</a:t>
            </a:r>
            <a:r>
              <a:rPr lang="en-US" altLang="ko-KR" sz="1400" dirty="0">
                <a:latin typeface="+mn-ea"/>
              </a:rPr>
              <a:t>, Reconstruction Error </a:t>
            </a:r>
            <a:r>
              <a:rPr lang="ko-KR" altLang="en-US" sz="1400" dirty="0">
                <a:latin typeface="+mn-ea"/>
              </a:rPr>
              <a:t>분포를 통해 성능을 확인하고자 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의 인코더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 err="1">
                <a:latin typeface="+mn-ea"/>
              </a:rPr>
              <a:t>디코더</a:t>
            </a:r>
            <a:r>
              <a:rPr lang="ko-KR" altLang="en-US" sz="1400" dirty="0">
                <a:latin typeface="+mn-ea"/>
              </a:rPr>
              <a:t> 과정을 거친 입력 데이터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출력 데이터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원본 입력 데이터 간의 차이를 측정하는 값으로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</a:t>
            </a:r>
            <a:r>
              <a:rPr lang="en-US" altLang="ko-KR" sz="1400" dirty="0">
                <a:latin typeface="+mn-ea"/>
              </a:rPr>
              <a:t>MSE(Mean Square Error)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MAE(Mean Absolute Error)</a:t>
            </a:r>
            <a:r>
              <a:rPr lang="ko-KR" altLang="en-US" sz="1400" dirty="0">
                <a:latin typeface="+mn-ea"/>
              </a:rPr>
              <a:t>로 나타낼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Auto-Encoder</a:t>
            </a:r>
            <a:r>
              <a:rPr lang="ko-KR" altLang="en-US" sz="1400" dirty="0">
                <a:latin typeface="+mn-ea"/>
              </a:rPr>
              <a:t>의 특성상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양품일 경우 입력과 출력이 거의 동일하기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가까워야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불량일 경우 입력과 출력이 다르기 때문에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양품에 비해 커야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 데이터를 증량하여 분류성능을 측정할 시에는 정확도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F1-score</a:t>
            </a:r>
            <a:r>
              <a:rPr lang="ko-KR" altLang="en-US" sz="1400" dirty="0">
                <a:latin typeface="+mn-ea"/>
              </a:rPr>
              <a:t>를 사용하고자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 </a:t>
            </a:r>
            <a:r>
              <a:rPr lang="en-US" altLang="ko-KR" sz="1400" dirty="0">
                <a:latin typeface="+mn-ea"/>
              </a:rPr>
              <a:t>Confusion Matrix</a:t>
            </a:r>
            <a:r>
              <a:rPr lang="ko-KR" altLang="en-US" sz="1400" dirty="0">
                <a:latin typeface="+mn-ea"/>
              </a:rPr>
              <a:t>를 구성할 예정임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적절한 기준 값을 설정하여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가 기준 값 이상일 때는 불량으로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이하일 때는 양품으로 판정하여 </a:t>
            </a:r>
            <a:r>
              <a:rPr lang="en-US" altLang="ko-KR" sz="1400" dirty="0">
                <a:latin typeface="+mn-ea"/>
              </a:rPr>
              <a:t>TP(True Positive)/FP(False Positive)/TN(True Negative)/FN(False Negative)</a:t>
            </a:r>
            <a:r>
              <a:rPr lang="ko-KR" altLang="en-US" sz="1400" dirty="0">
                <a:latin typeface="+mn-ea"/>
              </a:rPr>
              <a:t>를 결정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50220-94B2-E1BD-F12D-E8B95867732E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3E8518-BC51-179C-755A-038807D3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4" y="3524157"/>
            <a:ext cx="2275388" cy="735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8EA9BC-81C7-6978-6D05-CD18004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1" y="3524474"/>
            <a:ext cx="2254766" cy="76304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B8CB21-CA0C-DDC8-5A57-B464AA89C5A7}"/>
              </a:ext>
            </a:extLst>
          </p:cNvPr>
          <p:cNvCxnSpPr>
            <a:cxnSpLocks/>
          </p:cNvCxnSpPr>
          <p:nvPr/>
        </p:nvCxnSpPr>
        <p:spPr>
          <a:xfrm>
            <a:off x="1724731" y="6967276"/>
            <a:ext cx="6644640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D78D60-88DD-BAE3-C3DB-54EE2FF05946}"/>
              </a:ext>
            </a:extLst>
          </p:cNvPr>
          <p:cNvSpPr txBox="1"/>
          <p:nvPr/>
        </p:nvSpPr>
        <p:spPr>
          <a:xfrm>
            <a:off x="8358472" y="6690944"/>
            <a:ext cx="146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Reconstruction</a:t>
            </a:r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Error</a:t>
            </a:r>
            <a:endParaRPr lang="ko-KR" altLang="en-US" sz="14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D7384A-CC61-3ED5-9DDF-F4FD1C007414}"/>
              </a:ext>
            </a:extLst>
          </p:cNvPr>
          <p:cNvCxnSpPr>
            <a:cxnSpLocks/>
          </p:cNvCxnSpPr>
          <p:nvPr/>
        </p:nvCxnSpPr>
        <p:spPr>
          <a:xfrm>
            <a:off x="5156773" y="6404242"/>
            <a:ext cx="0" cy="5630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FB24462-478B-D29A-DEA1-D7E95655B1EB}"/>
              </a:ext>
            </a:extLst>
          </p:cNvPr>
          <p:cNvSpPr/>
          <p:nvPr/>
        </p:nvSpPr>
        <p:spPr>
          <a:xfrm>
            <a:off x="5166932" y="6404242"/>
            <a:ext cx="936755" cy="307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058A3-8F42-C374-A59B-DB77B0D7328C}"/>
              </a:ext>
            </a:extLst>
          </p:cNvPr>
          <p:cNvSpPr txBox="1"/>
          <p:nvPr/>
        </p:nvSpPr>
        <p:spPr>
          <a:xfrm>
            <a:off x="4823289" y="6968534"/>
            <a:ext cx="9367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기준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40722-76B2-A96F-AB89-28A576987725}"/>
              </a:ext>
            </a:extLst>
          </p:cNvPr>
          <p:cNvSpPr txBox="1"/>
          <p:nvPr/>
        </p:nvSpPr>
        <p:spPr>
          <a:xfrm>
            <a:off x="5490258" y="6644154"/>
            <a:ext cx="754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불량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1EC7373-8AC7-D31C-D2D0-28E713EA8435}"/>
              </a:ext>
            </a:extLst>
          </p:cNvPr>
          <p:cNvSpPr/>
          <p:nvPr/>
        </p:nvSpPr>
        <p:spPr>
          <a:xfrm flipH="1">
            <a:off x="4209856" y="6613423"/>
            <a:ext cx="936755" cy="292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EEB9C-76D2-7548-B48F-AD9E1012BE49}"/>
              </a:ext>
            </a:extLst>
          </p:cNvPr>
          <p:cNvSpPr txBox="1"/>
          <p:nvPr/>
        </p:nvSpPr>
        <p:spPr>
          <a:xfrm>
            <a:off x="4286487" y="6402528"/>
            <a:ext cx="626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1"/>
                </a:solidFill>
              </a:rPr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281856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0A40-CEEA-B5B9-15A7-F74216BAB8C2}"/>
              </a:ext>
            </a:extLst>
          </p:cNvPr>
          <p:cNvSpPr txBox="1"/>
          <p:nvPr/>
        </p:nvSpPr>
        <p:spPr>
          <a:xfrm>
            <a:off x="897429" y="1835034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손실 추이 </a:t>
            </a:r>
            <a:r>
              <a:rPr lang="en-US" altLang="ko-KR" sz="1400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(loss function)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스마트폰 이미지의 학습곡선과 라인 스캔 카메라 이미지의 학습 곡선을 비교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두 </a:t>
            </a:r>
            <a:r>
              <a:rPr lang="en-US" altLang="ko-KR" sz="1400" dirty="0">
                <a:latin typeface="+mn-ea"/>
              </a:rPr>
              <a:t>Case </a:t>
            </a:r>
            <a:r>
              <a:rPr lang="ko-KR" altLang="en-US" sz="1400" dirty="0">
                <a:latin typeface="+mn-ea"/>
              </a:rPr>
              <a:t>모두 </a:t>
            </a:r>
            <a:r>
              <a:rPr lang="en-US" altLang="ko-KR" sz="1400" dirty="0">
                <a:latin typeface="+mn-ea"/>
              </a:rPr>
              <a:t>0.1 </a:t>
            </a:r>
            <a:r>
              <a:rPr lang="ko-KR" altLang="en-US" sz="1400" dirty="0">
                <a:latin typeface="+mn-ea"/>
              </a:rPr>
              <a:t>전후의 </a:t>
            </a:r>
            <a:r>
              <a:rPr lang="en-US" altLang="ko-KR" sz="1400" dirty="0">
                <a:latin typeface="+mn-ea"/>
              </a:rPr>
              <a:t>Loss</a:t>
            </a:r>
            <a:r>
              <a:rPr lang="ko-KR" altLang="en-US" sz="1400" dirty="0">
                <a:latin typeface="+mn-ea"/>
              </a:rPr>
              <a:t>를 나타내며 수렴하였음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Picture 33">
            <a:extLst>
              <a:ext uri="{FF2B5EF4-FFF2-40B4-BE49-F238E27FC236}">
                <a16:creationId xmlns:a16="http://schemas.microsoft.com/office/drawing/2014/main" id="{EDAE5088-5C75-ABA6-6D97-4DF7C7D1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8" y="2831949"/>
            <a:ext cx="4091131" cy="32839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id="{FFBFDBD9-1821-4355-0913-15CF6D0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9" y="2831949"/>
            <a:ext cx="4091131" cy="32319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6014-83E7-331B-D7FE-B48B4F8CC495}"/>
              </a:ext>
            </a:extLst>
          </p:cNvPr>
          <p:cNvSpPr txBox="1"/>
          <p:nvPr/>
        </p:nvSpPr>
        <p:spPr>
          <a:xfrm>
            <a:off x="1492436" y="6063937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0B89-9A21-2667-E54A-79596B86005A}"/>
              </a:ext>
            </a:extLst>
          </p:cNvPr>
          <p:cNvSpPr txBox="1"/>
          <p:nvPr/>
        </p:nvSpPr>
        <p:spPr>
          <a:xfrm>
            <a:off x="6055565" y="6064935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 이미지의 학습 곡선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2914121"/>
            <a:ext cx="3358612" cy="3633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5557899" cy="381458"/>
            <a:chOff x="430306" y="1408458"/>
            <a:chExt cx="555789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468384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956047" y="1910031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247791" y="69344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47398396-A77E-A827-01EC-B65D272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2" y="3899456"/>
            <a:ext cx="4602480" cy="4495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46">
            <a:extLst>
              <a:ext uri="{FF2B5EF4-FFF2-40B4-BE49-F238E27FC236}">
                <a16:creationId xmlns:a16="http://schemas.microsoft.com/office/drawing/2014/main" id="{75D88908-4E20-A8DF-F71A-450023F7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5" y="3893735"/>
            <a:ext cx="4802580" cy="429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9">
            <a:extLst>
              <a:ext uri="{FF2B5EF4-FFF2-40B4-BE49-F238E27FC236}">
                <a16:creationId xmlns:a16="http://schemas.microsoft.com/office/drawing/2014/main" id="{C6CEEE55-5D3A-A5B3-2E20-C654FB26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62" y="4482564"/>
            <a:ext cx="3513801" cy="26030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0">
            <a:extLst>
              <a:ext uri="{FF2B5EF4-FFF2-40B4-BE49-F238E27FC236}">
                <a16:creationId xmlns:a16="http://schemas.microsoft.com/office/drawing/2014/main" id="{0378F427-C227-040F-3BB1-2013A92A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798" y="4517147"/>
            <a:ext cx="3441751" cy="2542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63AC79-3757-F342-C1C8-69770DEC453B}"/>
              </a:ext>
            </a:extLst>
          </p:cNvPr>
          <p:cNvSpPr txBox="1"/>
          <p:nvPr/>
        </p:nvSpPr>
        <p:spPr>
          <a:xfrm>
            <a:off x="1551202" y="7110638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4185-2641-B650-3CD9-06511D526F6E}"/>
              </a:ext>
            </a:extLst>
          </p:cNvPr>
          <p:cNvSpPr txBox="1"/>
          <p:nvPr/>
        </p:nvSpPr>
        <p:spPr>
          <a:xfrm>
            <a:off x="6550498" y="7087036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BF752E-A4EB-F433-26A1-C242E5E7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79401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23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제안하는 모델의 </a:t>
              </a: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라인스캔 카메라 이미지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D4B33467-13B4-E9EA-1159-AD99B9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8" y="4377772"/>
            <a:ext cx="3535817" cy="26373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89E9AD8E-057C-E189-8EF2-8CBF9132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69" y="4377772"/>
            <a:ext cx="3564761" cy="266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3">
            <a:extLst>
              <a:ext uri="{FF2B5EF4-FFF2-40B4-BE49-F238E27FC236}">
                <a16:creationId xmlns:a16="http://schemas.microsoft.com/office/drawing/2014/main" id="{BA453773-4DF5-388F-F76E-91F977F9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3863060"/>
            <a:ext cx="4541520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4">
            <a:extLst>
              <a:ext uri="{FF2B5EF4-FFF2-40B4-BE49-F238E27FC236}">
                <a16:creationId xmlns:a16="http://schemas.microsoft.com/office/drawing/2014/main" id="{4E2BFEAE-344C-1C26-9F85-ECB8F76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47" y="3863060"/>
            <a:ext cx="4495800" cy="426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B27F-851E-26BC-878C-D4EBFF3E5395}"/>
              </a:ext>
            </a:extLst>
          </p:cNvPr>
          <p:cNvSpPr txBox="1"/>
          <p:nvPr/>
        </p:nvSpPr>
        <p:spPr>
          <a:xfrm>
            <a:off x="1560654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양품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C2A51-F7A7-48FE-797C-FBB40E1D7FF8}"/>
              </a:ext>
            </a:extLst>
          </p:cNvPr>
          <p:cNvSpPr txBox="1"/>
          <p:nvPr/>
        </p:nvSpPr>
        <p:spPr>
          <a:xfrm>
            <a:off x="6338389" y="7015113"/>
            <a:ext cx="293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라인스캔 카메라 이미지의 불량 </a:t>
            </a:r>
            <a:r>
              <a:rPr lang="en-US" altLang="ko-KR" sz="1000" dirty="0"/>
              <a:t>Error </a:t>
            </a:r>
            <a:r>
              <a:rPr lang="ko-KR" altLang="en-US" sz="1000" dirty="0"/>
              <a:t>분포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13957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평가용 양품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불량 데이터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직접 분석 모델에 넣고 예측한 후 </a:t>
            </a:r>
            <a:r>
              <a:rPr lang="en-US" altLang="ko-KR" sz="1400" dirty="0">
                <a:latin typeface="+mn-ea"/>
              </a:rPr>
              <a:t>reconstruction error</a:t>
            </a:r>
            <a:r>
              <a:rPr lang="ko-KR" altLang="en-US" sz="1400" dirty="0">
                <a:latin typeface="+mn-ea"/>
              </a:rPr>
              <a:t>를 계산하여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분포를 비교함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스마트폰 이미지의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아래와 같이 양품과 불량의 </a:t>
            </a:r>
            <a:r>
              <a:rPr lang="en-US" altLang="ko-KR" sz="1400" dirty="0">
                <a:latin typeface="+mn-ea"/>
              </a:rPr>
              <a:t>error </a:t>
            </a:r>
            <a:r>
              <a:rPr lang="ko-KR" altLang="en-US" sz="1400" dirty="0">
                <a:latin typeface="+mn-ea"/>
              </a:rPr>
              <a:t>분포에 유의미한 차이가 없었음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AEA547-66DA-D1D2-CA5F-6F26C3307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15089"/>
              </p:ext>
            </p:extLst>
          </p:nvPr>
        </p:nvGraphicFramePr>
        <p:xfrm>
          <a:off x="1806353" y="2861898"/>
          <a:ext cx="6966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2">
                  <a:extLst>
                    <a:ext uri="{9D8B030D-6E8A-4147-A177-3AD203B41FA5}">
                      <a16:colId xmlns:a16="http://schemas.microsoft.com/office/drawing/2014/main" val="2237181365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54007129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67041216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3224196212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994397649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107901136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378357461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2031708774"/>
                    </a:ext>
                  </a:extLst>
                </a:gridCol>
                <a:gridCol w="774032">
                  <a:extLst>
                    <a:ext uri="{9D8B030D-6E8A-4147-A177-3AD203B41FA5}">
                      <a16:colId xmlns:a16="http://schemas.microsoft.com/office/drawing/2014/main" val="181508145"/>
                    </a:ext>
                  </a:extLst>
                </a:gridCol>
              </a:tblGrid>
              <a:tr h="2676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3289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733506"/>
                  </a:ext>
                </a:extLst>
              </a:tr>
              <a:tr h="26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0.134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9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6093157" cy="381458"/>
            <a:chOff x="430306" y="1408458"/>
            <a:chExt cx="6093157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521909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비교 및 분석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93BC6-A972-1BD0-528F-FE6090EFEEE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4E36-F2D9-9A8D-A9E1-74265C847B12}"/>
              </a:ext>
            </a:extLst>
          </p:cNvPr>
          <p:cNvSpPr txBox="1"/>
          <p:nvPr/>
        </p:nvSpPr>
        <p:spPr>
          <a:xfrm>
            <a:off x="954272" y="1929169"/>
            <a:ext cx="9443711" cy="538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양품과 불량의 </a:t>
            </a:r>
            <a:r>
              <a:rPr lang="en-US" altLang="ko-KR" sz="1400" dirty="0">
                <a:latin typeface="+mn-ea"/>
              </a:rPr>
              <a:t>reconstruction error </a:t>
            </a:r>
            <a:r>
              <a:rPr lang="ko-KR" altLang="en-US" sz="1400" dirty="0">
                <a:latin typeface="+mn-ea"/>
              </a:rPr>
              <a:t>분포를 비교한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 이미지에서 유의미한 차이가 발생하였음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같은 모델을 적용한 스마트폰 카메라의 이미지에서는 유의미한 차이가 발생하지 않았는데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고가의 고화질 카메라 및 고가의 조명을 활용한 라인 스캔 카메라 시스템에 비해 스마트폰 카메라의 열악한 촬영 조건이 문제가 되었을 것이라 추정함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다만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시료로 수행한 결과이므로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 수량을 충분히 증량하여 모델의 정확성을 높여보고자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분류를 용이하게 하기 위해 쉽게 눈에 띄는 불량을 만들어 구분하였으나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추후에는 더 작은 불량 및 다양한 형태의 불량을 적용할 필요가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32301-15F3-BA68-70CE-7AD0AD37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32" y="3419074"/>
            <a:ext cx="2708875" cy="2702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2CE5D7-877C-3FFC-9F6F-FAB332587E91}"/>
              </a:ext>
            </a:extLst>
          </p:cNvPr>
          <p:cNvSpPr txBox="1"/>
          <p:nvPr/>
        </p:nvSpPr>
        <p:spPr>
          <a:xfrm>
            <a:off x="1536755" y="6118900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스마트폰으로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3FB19-909F-7CBE-6244-F30EF2B3DE4D}"/>
              </a:ext>
            </a:extLst>
          </p:cNvPr>
          <p:cNvSpPr txBox="1"/>
          <p:nvPr/>
        </p:nvSpPr>
        <p:spPr>
          <a:xfrm>
            <a:off x="4698727" y="6122098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라인 스캔 카메라로 촬영한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FA9A369-6409-7034-2DC9-D235AB98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78" y="3423026"/>
            <a:ext cx="2680969" cy="2692858"/>
          </a:xfrm>
          <a:prstGeom prst="rect">
            <a:avLst/>
          </a:prstGeom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9DCDDE61-54BE-AE96-94EF-510B34F7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976" y="4769455"/>
            <a:ext cx="1343305" cy="134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0557F1-A509-B735-4C7B-3008B3C3932B}"/>
              </a:ext>
            </a:extLst>
          </p:cNvPr>
          <p:cNvSpPr txBox="1"/>
          <p:nvPr/>
        </p:nvSpPr>
        <p:spPr>
          <a:xfrm>
            <a:off x="8536669" y="6074283"/>
            <a:ext cx="147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불량 시료 이미지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821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67620" y="4144817"/>
            <a:ext cx="4999387" cy="381458"/>
            <a:chOff x="627765" y="1408458"/>
            <a:chExt cx="36470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253054" y="1458997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추진 일정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627765" y="1408458"/>
              <a:ext cx="532521" cy="381458"/>
              <a:chOff x="6409372" y="6884181"/>
              <a:chExt cx="487296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528327" y="6765226"/>
                <a:ext cx="249385" cy="4872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628132" y="6904142"/>
                <a:ext cx="193263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55287" y="148258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현황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265D3D-B2BB-3BD8-A1A9-70B5F1EE0EF9}"/>
              </a:ext>
            </a:extLst>
          </p:cNvPr>
          <p:cNvSpPr txBox="1"/>
          <p:nvPr/>
        </p:nvSpPr>
        <p:spPr>
          <a:xfrm>
            <a:off x="921448" y="1932978"/>
            <a:ext cx="9139575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촬영 시스템 구성 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스마트폰 카메라를 이용해서 이미지를 수집하고 선행 평가를 진행함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수집 장치인 라인 스캔 카메라의 촬영 시스템을 구성하고 실제 이미지를 획득함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두 가지 방법으로 수집한 이미지를 </a:t>
            </a:r>
            <a:r>
              <a:rPr lang="en-US" altLang="ko-KR" sz="1400" dirty="0">
                <a:latin typeface="+mn-ea"/>
              </a:rPr>
              <a:t>Auto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Encoder</a:t>
            </a:r>
            <a:r>
              <a:rPr lang="ko-KR" altLang="en-US" sz="1400" dirty="0">
                <a:latin typeface="+mn-ea"/>
              </a:rPr>
              <a:t> 모델로 학습 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결과를 비교하였을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카메라로 촬영한 이미지에서 유의미한 결과가 나타남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많은 시료의 이미지를 확보하여 성능을 평가하고자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만들어낸 불량의 형태 뿐만 아니라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다양한 형태의 불량을 추가하여 성능을 확인해볼 필요가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이외에도 다른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를 적용하여 성능을 확인해볼 필요가 있음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7AC321-78C2-2D67-F388-04214ACB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74328"/>
              </p:ext>
            </p:extLst>
          </p:nvPr>
        </p:nvGraphicFramePr>
        <p:xfrm>
          <a:off x="3011442" y="4661835"/>
          <a:ext cx="7250064" cy="2366137"/>
        </p:xfrm>
        <a:graphic>
          <a:graphicData uri="http://schemas.openxmlformats.org/drawingml/2006/table">
            <a:tbl>
              <a:tblPr/>
              <a:tblGrid>
                <a:gridCol w="651952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70348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76968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4"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추가 보완 및 논문 완성</a:t>
                      </a:r>
                      <a:endParaRPr lang="en-US" altLang="ko-KR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97A1EF-4693-3C1C-2CE1-73075B90F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98657"/>
              </p:ext>
            </p:extLst>
          </p:nvPr>
        </p:nvGraphicFramePr>
        <p:xfrm>
          <a:off x="636587" y="4661835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5" name="순서도: 병합 4">
            <a:extLst>
              <a:ext uri="{FF2B5EF4-FFF2-40B4-BE49-F238E27FC236}">
                <a16:creationId xmlns:a16="http://schemas.microsoft.com/office/drawing/2014/main" id="{386301F6-6788-41C2-6119-2D87ADC6EB3B}"/>
              </a:ext>
            </a:extLst>
          </p:cNvPr>
          <p:cNvSpPr/>
          <p:nvPr/>
        </p:nvSpPr>
        <p:spPr>
          <a:xfrm>
            <a:off x="4764038" y="447875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3D72D271-7F46-8637-EC77-625F38324D85}"/>
              </a:ext>
            </a:extLst>
          </p:cNvPr>
          <p:cNvSpPr/>
          <p:nvPr/>
        </p:nvSpPr>
        <p:spPr>
          <a:xfrm>
            <a:off x="6187082" y="447875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병합 7">
            <a:extLst>
              <a:ext uri="{FF2B5EF4-FFF2-40B4-BE49-F238E27FC236}">
                <a16:creationId xmlns:a16="http://schemas.microsoft.com/office/drawing/2014/main" id="{971A7B71-771D-CB96-C951-1D64D388D228}"/>
              </a:ext>
            </a:extLst>
          </p:cNvPr>
          <p:cNvSpPr/>
          <p:nvPr/>
        </p:nvSpPr>
        <p:spPr>
          <a:xfrm>
            <a:off x="9033171" y="4490460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398B3E-3180-B6F7-C6A0-4176C5B5A0CE}"/>
              </a:ext>
            </a:extLst>
          </p:cNvPr>
          <p:cNvCxnSpPr>
            <a:cxnSpLocks/>
          </p:cNvCxnSpPr>
          <p:nvPr/>
        </p:nvCxnSpPr>
        <p:spPr>
          <a:xfrm>
            <a:off x="4120682" y="6304953"/>
            <a:ext cx="964274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D53F77-9CC2-3274-6776-56A910FABC1D}"/>
              </a:ext>
            </a:extLst>
          </p:cNvPr>
          <p:cNvCxnSpPr>
            <a:cxnSpLocks/>
          </p:cNvCxnSpPr>
          <p:nvPr/>
        </p:nvCxnSpPr>
        <p:spPr>
          <a:xfrm>
            <a:off x="3647062" y="5453743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44DF96-6170-EEAA-BD34-267049CBFBEE}"/>
              </a:ext>
            </a:extLst>
          </p:cNvPr>
          <p:cNvCxnSpPr>
            <a:cxnSpLocks/>
          </p:cNvCxnSpPr>
          <p:nvPr/>
        </p:nvCxnSpPr>
        <p:spPr>
          <a:xfrm>
            <a:off x="3647062" y="5751109"/>
            <a:ext cx="94724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549432-E38D-7235-E600-71E559D8B864}"/>
              </a:ext>
            </a:extLst>
          </p:cNvPr>
          <p:cNvCxnSpPr>
            <a:cxnSpLocks/>
          </p:cNvCxnSpPr>
          <p:nvPr/>
        </p:nvCxnSpPr>
        <p:spPr>
          <a:xfrm>
            <a:off x="4120682" y="6041041"/>
            <a:ext cx="47362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F43201E-A2AC-5AD2-86CB-A9B880B0278B}"/>
              </a:ext>
            </a:extLst>
          </p:cNvPr>
          <p:cNvCxnSpPr>
            <a:cxnSpLocks/>
          </p:cNvCxnSpPr>
          <p:nvPr/>
        </p:nvCxnSpPr>
        <p:spPr>
          <a:xfrm>
            <a:off x="5084956" y="6602319"/>
            <a:ext cx="230830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FFA1B9F-4953-4D6A-32BA-29A9769A3806}"/>
              </a:ext>
            </a:extLst>
          </p:cNvPr>
          <p:cNvCxnSpPr>
            <a:cxnSpLocks/>
          </p:cNvCxnSpPr>
          <p:nvPr/>
        </p:nvCxnSpPr>
        <p:spPr>
          <a:xfrm>
            <a:off x="6017942" y="6877383"/>
            <a:ext cx="3282175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3B96-D580-1D75-E893-816DDF3F41CE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70471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라인스캔 카메라를 활용하는가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고속으로 움직이는 물체의 이미지를 획득하기에 용이하며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길이가 긴 물체의 불량 검출에 유용하게 사용될 수 있음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+mn-ea"/>
              </a:rPr>
              <a:t>2D</a:t>
            </a:r>
            <a:r>
              <a:rPr lang="ko-KR" altLang="en-US" sz="1400" dirty="0">
                <a:latin typeface="+mn-ea"/>
              </a:rPr>
              <a:t> 이미지 획득 시 발생할 수 있는 이미지 왜곡 방지할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/>
              <a:t>조명을 선</a:t>
            </a:r>
            <a:r>
              <a:rPr lang="en-US" altLang="ko-KR" sz="1400" dirty="0"/>
              <a:t>(line) </a:t>
            </a:r>
            <a:r>
              <a:rPr lang="ko-KR" altLang="en-US" sz="1400" dirty="0"/>
              <a:t>단위로 조절할 수 있어 검사 영역 전체에서 균일한 이미지를 얻는 데 효과적</a:t>
            </a:r>
            <a:r>
              <a:rPr lang="ko-KR" altLang="en-US" sz="1400" dirty="0">
                <a:latin typeface="+mn-ea"/>
              </a:rPr>
              <a:t>임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이동하는 물체에 대해 라인 스캔 카메라를 활용하여 이미지를 획득하는 것이 가능하다면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물체의 길이에 구애 받지 않고 균일한 이미지를 효과적으로 획득하여 불량을 검출할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A563F2B-20D6-CD12-65E1-55F83606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5" y="4673049"/>
            <a:ext cx="4324049" cy="210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690257" y="6830854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[Area Scan </a:t>
            </a:r>
            <a:r>
              <a:rPr lang="ko-KR" altLang="en-US" sz="1000" dirty="0"/>
              <a:t>방식과 </a:t>
            </a:r>
            <a:r>
              <a:rPr lang="en-US" altLang="ko-KR" sz="1000" dirty="0"/>
              <a:t>Line Scan </a:t>
            </a:r>
            <a:r>
              <a:rPr lang="ko-KR" altLang="en-US" sz="1000" dirty="0"/>
              <a:t>방식의 비교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88AA2A-D73C-7951-BE8E-6D622A86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43048" y="3060881"/>
            <a:ext cx="1369578" cy="3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6766A-22F6-B572-799E-480E5221A7DD}"/>
              </a:ext>
            </a:extLst>
          </p:cNvPr>
          <p:cNvSpPr txBox="1"/>
          <p:nvPr/>
        </p:nvSpPr>
        <p:spPr>
          <a:xfrm>
            <a:off x="5904725" y="5629379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</a:t>
            </a:r>
            <a:r>
              <a:rPr lang="ko-KR" altLang="en-US" sz="1000" dirty="0"/>
              <a:t>실제 </a:t>
            </a:r>
            <a:r>
              <a:rPr lang="en-US" altLang="ko-KR" sz="1000" dirty="0"/>
              <a:t>SMT </a:t>
            </a:r>
            <a:r>
              <a:rPr lang="ko-KR" altLang="en-US" sz="1000" dirty="0"/>
              <a:t>현장에서 생산하는 </a:t>
            </a:r>
            <a:r>
              <a:rPr lang="ko-KR" altLang="en-US" sz="1000" dirty="0" err="1"/>
              <a:t>연배열</a:t>
            </a:r>
            <a:r>
              <a:rPr lang="ko-KR" altLang="en-US" sz="1000" dirty="0"/>
              <a:t> </a:t>
            </a:r>
            <a:r>
              <a:rPr lang="en-US" altLang="ko-KR" sz="1000" dirty="0"/>
              <a:t>PCB</a:t>
            </a:r>
            <a:r>
              <a:rPr lang="ko-KR" altLang="en-US" sz="1000" dirty="0"/>
              <a:t>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9E3FCB-C5C6-F5EB-201B-AB336C16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30499" y="5908216"/>
            <a:ext cx="2394674" cy="1090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9F4D5B-9A95-7073-42F8-4DA746F24C5B}"/>
              </a:ext>
            </a:extLst>
          </p:cNvPr>
          <p:cNvSpPr txBox="1"/>
          <p:nvPr/>
        </p:nvSpPr>
        <p:spPr>
          <a:xfrm>
            <a:off x="5904725" y="6996876"/>
            <a:ext cx="364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[2D</a:t>
            </a:r>
            <a:r>
              <a:rPr lang="ko-KR" altLang="en-US" sz="1000" dirty="0"/>
              <a:t> 영역 스캔 시 발생할 수 있는 원근에 의한 왜곡 예시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F84277-CDB1-7E37-C21F-A79DF44EBEED}"/>
              </a:ext>
            </a:extLst>
          </p:cNvPr>
          <p:cNvGrpSpPr/>
          <p:nvPr/>
        </p:nvGrpSpPr>
        <p:grpSpPr>
          <a:xfrm>
            <a:off x="430303" y="4407055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3557B44B-F2C6-D9B0-F9FC-BD6867A1E91E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829356-3182-6700-B1C1-76DC0684103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CAC067B-B4B0-92C5-82BF-6EDE12BE70D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0DB0B-1B5C-99C6-E966-46B312B1306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DD3528-7795-EE5A-D178-ABC6787F9313}"/>
              </a:ext>
            </a:extLst>
          </p:cNvPr>
          <p:cNvSpPr txBox="1"/>
          <p:nvPr/>
        </p:nvSpPr>
        <p:spPr>
          <a:xfrm>
            <a:off x="758010" y="4838558"/>
            <a:ext cx="937675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실시간으로 이동하는 물체에 대하여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학습 모델로 불량 여부를 판단함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</a:rPr>
              <a:t>→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라인 스캔 카메라를 활용하여 이미지를 획득하고</a:t>
            </a:r>
            <a:r>
              <a:rPr lang="en-US" altLang="ko-KR" sz="1400" dirty="0">
                <a:latin typeface="+mn-ea"/>
              </a:rPr>
              <a:t>, Auto Encoder </a:t>
            </a:r>
            <a:r>
              <a:rPr lang="ko-KR" altLang="en-US" sz="1400" dirty="0">
                <a:latin typeface="+mn-ea"/>
              </a:rPr>
              <a:t>방식으로 모델을 구축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9B299-C125-25E5-DA7C-B82B90BEC2E6}"/>
              </a:ext>
            </a:extLst>
          </p:cNvPr>
          <p:cNvSpPr txBox="1"/>
          <p:nvPr/>
        </p:nvSpPr>
        <p:spPr>
          <a:xfrm>
            <a:off x="758010" y="1932834"/>
            <a:ext cx="97047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왜 </a:t>
            </a:r>
            <a:r>
              <a:rPr lang="en-US" altLang="ko-KR" sz="1400" dirty="0">
                <a:latin typeface="+mn-ea"/>
              </a:rPr>
              <a:t>Auto Encoder </a:t>
            </a:r>
            <a:r>
              <a:rPr lang="ko-KR" altLang="en-US" sz="1400" dirty="0">
                <a:latin typeface="+mn-ea"/>
              </a:rPr>
              <a:t>방식으로 모델을 구축 하였는가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대부분의 제조 라인에서는 실제 불량이 발생하는 경우가 많지 않기 때문에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데이터를 확보하기가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적용할 시에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불량 검출을 위해 수많은 불량에 대해 모두 학습해야 하는 것 또한 매우 어려움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다품종 소량생산 제품의 경우와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초도 생산의 경우에는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불량 데이터 확보와 여러가지 불량 </a:t>
            </a:r>
            <a:r>
              <a:rPr lang="en-US" altLang="ko-KR" sz="1400" dirty="0">
                <a:latin typeface="+mn-ea"/>
              </a:rPr>
              <a:t>Case</a:t>
            </a:r>
            <a:r>
              <a:rPr lang="ko-KR" altLang="en-US" sz="1400" dirty="0">
                <a:latin typeface="+mn-ea"/>
              </a:rPr>
              <a:t>에 대해 학습한다는 것이 거의 불가능 함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정상 데이터만 학습하여 불량을 검출하는 </a:t>
            </a:r>
            <a:r>
              <a:rPr lang="en-US" altLang="ko-KR" sz="1400" u="sng" dirty="0">
                <a:solidFill>
                  <a:schemeClr val="accent1"/>
                </a:solidFill>
                <a:latin typeface="+mn-ea"/>
              </a:rPr>
              <a:t>Auto-Encoder </a:t>
            </a:r>
            <a:r>
              <a:rPr lang="ko-KR" altLang="en-US" sz="1400" u="sng" dirty="0">
                <a:solidFill>
                  <a:schemeClr val="accent1"/>
                </a:solidFill>
                <a:latin typeface="+mn-ea"/>
              </a:rPr>
              <a:t>방식</a:t>
            </a:r>
            <a:r>
              <a:rPr lang="ko-KR" altLang="en-US" sz="1400" dirty="0">
                <a:latin typeface="+mn-ea"/>
              </a:rPr>
              <a:t>을 활용하고자 함</a:t>
            </a: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연구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5134153" cy="381458"/>
            <a:chOff x="430306" y="1408458"/>
            <a:chExt cx="513415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426009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한계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BCE27-85C3-67E6-C7D5-55BFD5A15B69}"/>
              </a:ext>
            </a:extLst>
          </p:cNvPr>
          <p:cNvSpPr txBox="1"/>
          <p:nvPr/>
        </p:nvSpPr>
        <p:spPr>
          <a:xfrm>
            <a:off x="758012" y="1834621"/>
            <a:ext cx="9147988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>
              <a:lnSpc>
                <a:spcPct val="150000"/>
              </a:lnSpc>
            </a:pPr>
            <a:r>
              <a:rPr lang="en-US" altLang="ko-KR" dirty="0"/>
              <a:t>Area Camera</a:t>
            </a:r>
            <a:r>
              <a:rPr lang="ko-KR" altLang="en-US" dirty="0"/>
              <a:t>를 통한 이미지 획득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촬영을 위해 연속적으로 움직이는 제조라인을 정지해야 함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정밀 검사를 위한 고해상도의 이미지 획득하기 위해서는 정지 시간이 더 길어지게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가 아닌 패턴 검사를 사용하여 검출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기존의 자동화된 패턴 검사시에는 약간의 다른 점만 있어도 불량으로 간주함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일례로</a:t>
            </a:r>
            <a:r>
              <a:rPr lang="en-US" altLang="ko-KR" dirty="0"/>
              <a:t>, PCB </a:t>
            </a:r>
            <a:r>
              <a:rPr lang="ko-KR" altLang="en-US" dirty="0"/>
              <a:t>제조 공정인 </a:t>
            </a:r>
            <a:r>
              <a:rPr lang="en-US" altLang="ko-KR" dirty="0"/>
              <a:t>SMT </a:t>
            </a:r>
            <a:r>
              <a:rPr lang="ko-KR" altLang="en-US" dirty="0"/>
              <a:t>업체에서는</a:t>
            </a:r>
            <a:r>
              <a:rPr lang="en-US" altLang="ko-KR" dirty="0"/>
              <a:t>, AOI </a:t>
            </a:r>
            <a:r>
              <a:rPr lang="ko-KR" altLang="en-US" dirty="0"/>
              <a:t>검사 장비에서 이렇게 발생한 가성 불량이 전체 제품의 </a:t>
            </a:r>
            <a:r>
              <a:rPr lang="en-US" altLang="ko-KR" dirty="0"/>
              <a:t>10%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차지하며</a:t>
            </a:r>
            <a:r>
              <a:rPr lang="en-US" altLang="ko-KR" dirty="0"/>
              <a:t>, </a:t>
            </a:r>
            <a:r>
              <a:rPr lang="ko-KR" altLang="en-US" dirty="0"/>
              <a:t>실제로 육안 정밀 검사 후에 불량으로 판단되는 경우는 전체의 </a:t>
            </a:r>
            <a:r>
              <a:rPr lang="en-US" altLang="ko-KR" dirty="0"/>
              <a:t>1%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불과하다고 함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인간의 지능을 흉내 내는 중립적 네트워크를 사용하는 </a:t>
            </a:r>
            <a:r>
              <a:rPr lang="en-US" altLang="ko-KR" dirty="0"/>
              <a:t>AI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적용이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AI </a:t>
            </a:r>
            <a:r>
              <a:rPr lang="ko-KR" altLang="en-US" dirty="0"/>
              <a:t>적용 시</a:t>
            </a:r>
            <a:r>
              <a:rPr lang="en-US" altLang="ko-KR" dirty="0"/>
              <a:t>, </a:t>
            </a:r>
            <a:r>
              <a:rPr lang="ko-KR" altLang="en-US" dirty="0"/>
              <a:t>발생 가능한 불량을 모두 학습하여 검출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불량 데이터 확보의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다품종 소량 생산 시</a:t>
            </a:r>
            <a:r>
              <a:rPr lang="en-US" altLang="ko-KR" dirty="0"/>
              <a:t> </a:t>
            </a:r>
            <a:r>
              <a:rPr lang="ko-KR" altLang="en-US" dirty="0"/>
              <a:t>또는 초도 생산 시에는 충분한 불량 데이터 확보 및 발생 가능한 불량을 모두  학습하는 것이 불가능함 </a:t>
            </a:r>
          </a:p>
        </p:txBody>
      </p:sp>
    </p:spTree>
    <p:extLst>
      <p:ext uri="{BB962C8B-B14F-4D97-AF65-F5344CB8AC3E}">
        <p14:creationId xmlns:p14="http://schemas.microsoft.com/office/powerpoint/2010/main" val="5223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5" y="4024268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69" y="1810989"/>
            <a:ext cx="949521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라인스캔 카메라 이미지를 활용한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모델 구축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이미지 획득장치 구성 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marL="539750" lvl="1" indent="-2587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Auto Encoder</a:t>
            </a:r>
            <a:r>
              <a:rPr lang="ko-KR" altLang="en-US" sz="1400" dirty="0">
                <a:latin typeface="+mn-ea"/>
              </a:rPr>
              <a:t> 기반 불량 검출 모델 구축 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현장 적용을 위한 데이터 전처리 시스템 구축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추후 진행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539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불특정한 모습으로 공급되는 이미지들을 동일한 각도 및 방향으로 정렬할 수 있는 이미지 전처리 기능 추가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69" y="4444178"/>
            <a:ext cx="926593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컨베이어벨트를 따라 이동하는 제조 라인에 해당 시스템을 적용함으로써</a:t>
            </a:r>
            <a:r>
              <a:rPr lang="en-US" altLang="ko-KR" sz="1400" dirty="0">
                <a:latin typeface="+mn-ea"/>
              </a:rPr>
              <a:t>, Non-stop </a:t>
            </a:r>
            <a:r>
              <a:rPr lang="ko-KR" altLang="en-US" sz="1400" dirty="0">
                <a:latin typeface="+mn-ea"/>
              </a:rPr>
              <a:t>라인 구성으로 생산 효율성을 극대화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불량 데이터 확보가 어려운 다품종 소량 생산 및 초도 생산에 효과적으로 대응할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 Encoder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감산 기법을 활용한 비지도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김지송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박지수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김정석</a:t>
            </a:r>
            <a:r>
              <a:rPr lang="en-US" altLang="ko-KR" sz="1400" dirty="0">
                <a:latin typeface="+mn-ea"/>
              </a:rPr>
              <a:t>(2020)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notokr-regular"/>
              </a:rPr>
              <a:t>오토인코더를</a:t>
            </a:r>
            <a:r>
              <a:rPr lang="ko-KR" altLang="en-US" sz="1400" b="0" i="0" dirty="0">
                <a:effectLst/>
                <a:latin typeface="notokr-regular"/>
              </a:rPr>
              <a:t> 이용한 </a:t>
            </a:r>
            <a:r>
              <a:rPr lang="en-US" altLang="ko-KR" sz="1400" b="0" i="0" dirty="0">
                <a:effectLst/>
                <a:latin typeface="notokr-regular"/>
              </a:rPr>
              <a:t>PCB </a:t>
            </a:r>
            <a:r>
              <a:rPr lang="ko-KR" altLang="en-US" sz="1400" b="0" i="0" dirty="0">
                <a:effectLst/>
                <a:latin typeface="notokr-regular"/>
              </a:rPr>
              <a:t>불량 검출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notokr-regular"/>
              </a:rPr>
              <a:t>입력 영상과 출력 영상의 감산 결과를 통해 불량 여부를 판단</a:t>
            </a:r>
            <a:endParaRPr lang="en-US" altLang="ko-KR" sz="1400" b="0" i="0" dirty="0">
              <a:effectLst/>
              <a:latin typeface="notokr-regular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skip- connection</a:t>
            </a:r>
            <a:r>
              <a:rPr lang="ko-KR" altLang="en-US" sz="1400" dirty="0">
                <a:latin typeface="+mn-ea"/>
              </a:rPr>
              <a:t>을 적용한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모델에서 가장 좋은 결과를 확인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오토인코더를</a:t>
            </a:r>
            <a:r>
              <a:rPr lang="ko-KR" altLang="en-US" sz="1400" dirty="0"/>
              <a:t> 이용한 불량 탐지에 관한 연구</a:t>
            </a:r>
            <a:r>
              <a:rPr lang="en-US" altLang="ko-KR" sz="1400" dirty="0"/>
              <a:t>: </a:t>
            </a:r>
            <a:r>
              <a:rPr lang="ko-KR" altLang="en-US" sz="1400" dirty="0"/>
              <a:t>김지섭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김준한</a:t>
            </a:r>
            <a:r>
              <a:rPr lang="en-US" altLang="ko-KR" sz="1400" dirty="0"/>
              <a:t>, </a:t>
            </a:r>
            <a:r>
              <a:rPr lang="ko-KR" altLang="en-US" sz="1400" dirty="0"/>
              <a:t>김상태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심병효</a:t>
            </a:r>
            <a:r>
              <a:rPr lang="en-US" altLang="ko-KR" sz="1400" dirty="0"/>
              <a:t>(2021)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VGG </a:t>
            </a:r>
            <a:r>
              <a:rPr lang="ko-KR" altLang="en-US" sz="1400" dirty="0"/>
              <a:t>기반 </a:t>
            </a:r>
            <a:r>
              <a:rPr lang="ko-KR" altLang="en-US" sz="1400" dirty="0" err="1"/>
              <a:t>오토인코더를</a:t>
            </a:r>
            <a:r>
              <a:rPr lang="ko-KR" altLang="en-US" sz="1400" dirty="0"/>
              <a:t> 사용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적은</a:t>
            </a:r>
            <a:r>
              <a:rPr lang="ko-KR" altLang="en-US" sz="1400" dirty="0"/>
              <a:t> 수의 학습 데이터 환경에서도 불량 탐지에 효과적임을 확인</a:t>
            </a:r>
            <a:endParaRPr lang="en-US" altLang="ko-KR" sz="1400" dirty="0"/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모델과 이미지 연산 기법을 활용한 가공품 표면 불량 검출 시스템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김석주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권중장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불량이미지를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이용하는 판별모델 보다 데이터수집 및 학습시간을 줄이고</a:t>
            </a:r>
            <a:r>
              <a:rPr lang="en-US" altLang="ko-KR" sz="1400" b="0" i="0" dirty="0"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즉각 생산현장에 사용할 수 있다는 점에서 효과적인 방법임을 확인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양자화된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사용한 결점 이미지 분류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박지수</a:t>
            </a:r>
            <a:r>
              <a:rPr lang="en-US" altLang="ko-KR" sz="1400" dirty="0">
                <a:latin typeface="+mn-ea"/>
              </a:rPr>
              <a:t>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딥러닝의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오토인코더</a:t>
            </a:r>
            <a:r>
              <a:rPr lang="ko-KR" altLang="en-US" sz="1400" dirty="0">
                <a:latin typeface="+mn-ea"/>
              </a:rPr>
              <a:t> 구조와 이미지 감산 기법을 조합해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결점을 추출하고 판별하는 시스템을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PCB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검출에 대한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522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딥러닝</a:t>
            </a:r>
            <a:r>
              <a:rPr lang="en-US" altLang="ko-KR" sz="1400" dirty="0">
                <a:latin typeface="+mn-ea"/>
              </a:rPr>
              <a:t>(CNN)</a:t>
            </a:r>
            <a:r>
              <a:rPr lang="ko-KR" altLang="en-US" sz="1400" dirty="0">
                <a:latin typeface="+mn-ea"/>
              </a:rPr>
              <a:t>이용한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1416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정상 </a:t>
            </a:r>
            <a:r>
              <a:rPr lang="en-US" altLang="ko-KR" sz="1400" dirty="0">
                <a:latin typeface="+mn-ea"/>
              </a:rPr>
              <a:t>906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불량</a:t>
            </a:r>
            <a:r>
              <a:rPr lang="en-US" altLang="ko-KR" sz="1400" dirty="0">
                <a:latin typeface="+mn-ea"/>
              </a:rPr>
              <a:t>510</a:t>
            </a:r>
            <a:r>
              <a:rPr lang="ko-KR" altLang="en-US" sz="1400" dirty="0">
                <a:latin typeface="+mn-ea"/>
              </a:rPr>
              <a:t>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조립성이 판단된 커넥터 이미지를 사용하여 학습 후 불량을 검출하는 시스템을 설계 및 구현함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다양한 영상처리 알고리즘을 사용하여 윤곽선을 검출한 후 </a:t>
            </a: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모델에 적용하여 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인쇄 회로 기판</a:t>
            </a:r>
            <a:r>
              <a:rPr lang="en-US" altLang="ko-KR" sz="1400" dirty="0">
                <a:latin typeface="+mn-ea"/>
              </a:rPr>
              <a:t>(PCB) </a:t>
            </a:r>
            <a:r>
              <a:rPr lang="ko-KR" altLang="en-US" sz="1400" dirty="0">
                <a:latin typeface="+mn-ea"/>
              </a:rPr>
              <a:t>결함 탐지 및 분류 딥러닝 모델 비교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최동현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전제성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이수안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북경대학의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데이터셋을 활용하여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가지의 결함 종류를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모델로 학습시키고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비교하였음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 err="1">
                <a:latin typeface="+mn-ea"/>
              </a:rPr>
              <a:t>EfficientNet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mAP</a:t>
            </a:r>
            <a:r>
              <a:rPr lang="en-US" altLang="ko-KR" sz="1400" dirty="0">
                <a:latin typeface="+mn-ea"/>
              </a:rPr>
              <a:t> 0.95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모델이 더 좋은 성능 결과를 보임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인공지능을 이용한 인쇄 회로 기판 검사방법에 관한 연구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김지훈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검사 장비인 </a:t>
            </a:r>
            <a:r>
              <a:rPr lang="en-US" altLang="ko-KR" sz="1400" dirty="0">
                <a:latin typeface="+mn-ea"/>
              </a:rPr>
              <a:t>AFVI </a:t>
            </a:r>
            <a:r>
              <a:rPr lang="ko-KR" altLang="en-US" sz="1400" dirty="0">
                <a:latin typeface="+mn-ea"/>
              </a:rPr>
              <a:t>장비로부터 </a:t>
            </a:r>
            <a:r>
              <a:rPr lang="en-US" altLang="ko-KR" sz="1400" dirty="0">
                <a:latin typeface="+mn-ea"/>
              </a:rPr>
              <a:t>Check </a:t>
            </a:r>
            <a:r>
              <a:rPr lang="ko-KR" altLang="en-US" sz="1400" dirty="0">
                <a:latin typeface="+mn-ea"/>
              </a:rPr>
              <a:t>판정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불량 판정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받은 제품들에 대해 진성 불량인지 가성 불량인지 여부를 확인 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모델을 구축하고 두 가지의 불량을 학습하여 불량을 검출함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 </a:t>
            </a:r>
            <a:r>
              <a:rPr lang="ko-KR" altLang="en-US" sz="1400" dirty="0">
                <a:latin typeface="+mn-ea"/>
              </a:rPr>
              <a:t>개선을 통한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시스템 설계 및 구현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이민균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활용하여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불량 검출 구현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Image augmentation(</a:t>
            </a:r>
            <a:r>
              <a:rPr lang="ko-KR" altLang="en-US" sz="1400" dirty="0">
                <a:latin typeface="+mn-ea"/>
              </a:rPr>
              <a:t>이미지 증량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기법을 통한 성능 개선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Pruning </a:t>
            </a:r>
            <a:r>
              <a:rPr lang="ko-KR" altLang="en-US" sz="1400" dirty="0">
                <a:latin typeface="+mn-ea"/>
              </a:rPr>
              <a:t>모델 경량화를 통한 성능 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 도출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15062" y="1810989"/>
            <a:ext cx="9366362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결함 검출을 위한 딥러닝 모델로 </a:t>
            </a: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를 적용하는 경우가 많음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해당 학습은 많은 양의 불량 데이터를 필요로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제조 현장에서 불량 데이터를 수집하는 것에는 많은 어려움이 있음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생성형 모델로 많은 불량 데이터를 생성하거나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기존에 주어진 데이터들을 활용하는 방법들을 많이 사용하고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또한 이전에도 </a:t>
            </a:r>
            <a:r>
              <a:rPr lang="ko-KR" altLang="en-US" sz="1400" dirty="0" err="1">
                <a:latin typeface="+mn-ea"/>
              </a:rPr>
              <a:t>오토인코더로</a:t>
            </a:r>
            <a:r>
              <a:rPr lang="ko-KR" altLang="en-US" sz="1400" dirty="0">
                <a:latin typeface="+mn-ea"/>
              </a:rPr>
              <a:t> 불량 검출을 수행하는 연구들이 다수 존재함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그러나 얕은 결함과 같이 두드러진 특징이 </a:t>
            </a:r>
            <a:r>
              <a:rPr lang="ko-KR" altLang="en-US" sz="1400" b="0" i="0" dirty="0" err="1">
                <a:effectLst/>
                <a:latin typeface="Times New Roman" panose="02020603050405020304" pitchFamily="18" charset="0"/>
              </a:rPr>
              <a:t>나타지</a:t>
            </a:r>
            <a:r>
              <a:rPr lang="ko-KR" altLang="en-US" sz="1400" b="0" i="0" dirty="0">
                <a:effectLst/>
                <a:latin typeface="Times New Roman" panose="02020603050405020304" pitchFamily="18" charset="0"/>
              </a:rPr>
              <a:t> 않는 경우의 불량 형태를 특정하기 어려운 경우가 있음</a:t>
            </a:r>
            <a:endParaRPr lang="en-US" altLang="ko-KR" sz="1400" b="0" i="0" dirty="0">
              <a:effectLst/>
              <a:latin typeface="Times New Roman" panose="02020603050405020304" pitchFamily="18" charset="0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라인 스캔 카메라를 이용해서 실제 이미지를 획득하는 것에 중점을 두고 연구를 수행하도록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성능을 높일 수 있는 다양한 기법들을 적용해보도록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82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5138</TotalTime>
  <Words>2461</Words>
  <Application>Microsoft Office PowerPoint</Application>
  <PresentationFormat>사용자 지정</PresentationFormat>
  <Paragraphs>353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NanumSquareNeo</vt:lpstr>
      <vt:lpstr>notokr-regular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고서하</cp:lastModifiedBy>
  <cp:revision>270</cp:revision>
  <cp:lastPrinted>2024-05-22T02:14:19Z</cp:lastPrinted>
  <dcterms:created xsi:type="dcterms:W3CDTF">2021-11-09T05:01:52Z</dcterms:created>
  <dcterms:modified xsi:type="dcterms:W3CDTF">2024-11-16T02:03:15Z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